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5"/>
  </p:notesMasterIdLst>
  <p:sldIdLst>
    <p:sldId id="256" r:id="rId4"/>
    <p:sldId id="270" r:id="rId5"/>
    <p:sldId id="264" r:id="rId6"/>
    <p:sldId id="265" r:id="rId7"/>
    <p:sldId id="266" r:id="rId8"/>
    <p:sldId id="268" r:id="rId9"/>
    <p:sldId id="269" r:id="rId10"/>
    <p:sldId id="272" r:id="rId11"/>
    <p:sldId id="275" r:id="rId12"/>
    <p:sldId id="276" r:id="rId13"/>
    <p:sldId id="267" r:id="rId1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7" autoAdjust="0"/>
    <p:restoredTop sz="94660"/>
  </p:normalViewPr>
  <p:slideViewPr>
    <p:cSldViewPr>
      <p:cViewPr varScale="1">
        <p:scale>
          <a:sx n="68" d="100"/>
          <a:sy n="68" d="100"/>
        </p:scale>
        <p:origin x="15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EEB41-F9E2-43D2-BE66-4CC4A4457768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094B0-CFA0-4916-A18B-1BA0633E2E8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0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>
                <a:solidFill>
                  <a:srgbClr val="000000"/>
                </a:solidFill>
              </a:rPr>
              <a:pPr/>
              <a:t>3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154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>
                <a:solidFill>
                  <a:srgbClr val="000000"/>
                </a:solidFill>
              </a:rPr>
              <a:pPr/>
              <a:t>4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857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>
                <a:solidFill>
                  <a:srgbClr val="000000"/>
                </a:solidFill>
              </a:rPr>
              <a:pPr/>
              <a:t>5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740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>
                <a:solidFill>
                  <a:srgbClr val="000000"/>
                </a:solidFill>
              </a:rPr>
              <a:pPr/>
              <a:t>11</a:t>
            </a:fld>
            <a:endParaRPr lang="pt-PT">
              <a:solidFill>
                <a:srgbClr val="000000"/>
              </a:solidFill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92204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29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629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080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259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9422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8105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2988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875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9540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6280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306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5173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2162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7697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340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8322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4956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92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4732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0819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0653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19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3613B-74D5-473E-8ABF-D93601F1876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2992EB7-6D1E-4287-A698-161F7F5422ED}" type="slidenum">
              <a:rPr lang="pt-P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189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2992EB7-6D1E-4287-A698-161F7F5422ED}" type="slidenum">
              <a:rPr lang="pt-P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43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home.iscte-iul.pt/~apad/novosite2007/EPLCS.html" TargetMode="External"/><Relationship Id="rId3" Type="http://schemas.openxmlformats.org/officeDocument/2006/relationships/hyperlink" Target="http://iscte.pt/~apad" TargetMode="External"/><Relationship Id="rId7" Type="http://schemas.openxmlformats.org/officeDocument/2006/relationships/hyperlink" Target="https://www.worldsshne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6" Type="http://schemas.openxmlformats.org/officeDocument/2006/relationships/hyperlink" Target="http://home.iscte-iul.pt/~apad/PrisoesEuropa/" TargetMode="Externa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PT" dirty="0" err="1"/>
              <a:t>Objectos</a:t>
            </a:r>
            <a:r>
              <a:rPr lang="pt-PT" dirty="0"/>
              <a:t> de estudo</a:t>
            </a:r>
            <a:br>
              <a:rPr lang="pt-PT" dirty="0"/>
            </a:br>
            <a:r>
              <a:rPr lang="pt-PT" dirty="0"/>
              <a:t>à luz de métodos e técnicas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3410" y="4653136"/>
            <a:ext cx="7322604" cy="1440160"/>
          </a:xfrm>
        </p:spPr>
        <p:txBody>
          <a:bodyPr>
            <a:normAutofit/>
          </a:bodyPr>
          <a:lstStyle/>
          <a:p>
            <a:pPr algn="l"/>
            <a:endParaRPr lang="en-US" sz="2200" dirty="0"/>
          </a:p>
          <a:p>
            <a:pPr algn="l"/>
            <a:endParaRPr lang="en-US" sz="2200" dirty="0"/>
          </a:p>
          <a:p>
            <a:pPr algn="l"/>
            <a:r>
              <a:rPr lang="en-US" sz="2200" dirty="0"/>
              <a:t>António Pedro </a:t>
            </a:r>
            <a:r>
              <a:rPr lang="en-US" sz="2200" dirty="0" err="1"/>
              <a:t>Dores</a:t>
            </a:r>
            <a:r>
              <a:rPr lang="en-US" sz="2200" dirty="0"/>
              <a:t> –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Dimensões de análise</a:t>
            </a:r>
          </a:p>
        </p:txBody>
      </p:sp>
      <p:sp>
        <p:nvSpPr>
          <p:cNvPr id="4" name="Triângulo isósceles 3"/>
          <p:cNvSpPr/>
          <p:nvPr/>
        </p:nvSpPr>
        <p:spPr>
          <a:xfrm>
            <a:off x="3203848" y="1700808"/>
            <a:ext cx="2736304" cy="18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Triângulo isósceles 5"/>
          <p:cNvSpPr/>
          <p:nvPr/>
        </p:nvSpPr>
        <p:spPr>
          <a:xfrm rot="10800000">
            <a:off x="3203848" y="3784178"/>
            <a:ext cx="2736304" cy="18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755576" y="3140968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Submissão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383039" y="3157964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Marginalidade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204094" y="1310102"/>
            <a:ext cx="3108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Proibir – culto personalidade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661789" y="5584379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Intimidade - identidade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6156807" y="3762804"/>
            <a:ext cx="2428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Censura - intimidação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731663" y="3794480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Humor - cuidados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77DCE5D-10AC-4395-A083-CF597B85493B}"/>
              </a:ext>
            </a:extLst>
          </p:cNvPr>
          <p:cNvSpPr txBox="1"/>
          <p:nvPr/>
        </p:nvSpPr>
        <p:spPr>
          <a:xfrm>
            <a:off x="6588224" y="2060848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PODER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D3D082C3-10BE-484D-B63F-E97B6B2817D9}"/>
              </a:ext>
            </a:extLst>
          </p:cNvPr>
          <p:cNvSpPr txBox="1"/>
          <p:nvPr/>
        </p:nvSpPr>
        <p:spPr>
          <a:xfrm>
            <a:off x="6383039" y="4860809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VIOLÊNCIA</a:t>
            </a:r>
          </a:p>
        </p:txBody>
      </p:sp>
    </p:spTree>
    <p:extLst>
      <p:ext uri="{BB962C8B-B14F-4D97-AF65-F5344CB8AC3E}">
        <p14:creationId xmlns:p14="http://schemas.microsoft.com/office/powerpoint/2010/main" val="426462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Autofit/>
          </a:bodyPr>
          <a:lstStyle/>
          <a:p>
            <a:r>
              <a:rPr lang="pt-PT" sz="9600" dirty="0"/>
              <a:t>Fim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António Pedro Dores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>
              <a:hlinkClick r:id="rId4"/>
            </a:endParaRPr>
          </a:p>
          <a:p>
            <a:pPr algn="ctr">
              <a:buFontTx/>
              <a:buNone/>
            </a:pPr>
            <a:r>
              <a:rPr lang="pt-PT" sz="2400" dirty="0">
                <a:hlinkClick r:id="rId5"/>
              </a:rPr>
              <a:t>Trilogia de estados de espírito</a:t>
            </a:r>
            <a:endParaRPr lang="pt-PT" sz="2400" dirty="0"/>
          </a:p>
          <a:p>
            <a:pPr algn="ctr">
              <a:buFontTx/>
              <a:buNone/>
            </a:pPr>
            <a:r>
              <a:rPr lang="pt-PT" sz="2400" dirty="0"/>
              <a:t> </a:t>
            </a:r>
            <a:r>
              <a:rPr lang="pt-PT" sz="2400" dirty="0">
                <a:hlinkClick r:id="rId6"/>
              </a:rPr>
              <a:t>Observatório Europeu das Prisões</a:t>
            </a: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7"/>
              </a:rPr>
              <a:t>World Social </a:t>
            </a:r>
            <a:r>
              <a:rPr lang="pt-PT" sz="2400" dirty="0" err="1">
                <a:hlinkClick r:id="rId7"/>
              </a:rPr>
              <a:t>Sciences</a:t>
            </a:r>
            <a:r>
              <a:rPr lang="pt-PT" sz="2400" dirty="0">
                <a:hlinkClick r:id="rId7"/>
              </a:rPr>
              <a:t> &amp; </a:t>
            </a:r>
            <a:r>
              <a:rPr lang="pt-PT" sz="2400" dirty="0" err="1">
                <a:hlinkClick r:id="rId7"/>
              </a:rPr>
              <a:t>Humanities</a:t>
            </a:r>
            <a:r>
              <a:rPr lang="pt-PT" sz="2400" dirty="0">
                <a:hlinkClick r:id="rId7"/>
              </a:rPr>
              <a:t> Net</a:t>
            </a: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8"/>
              </a:rPr>
              <a:t>Escola para lá das ciências sociais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1874680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24F7B7-3670-4BD0-8331-AA3C70837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Objectos</a:t>
            </a:r>
            <a:r>
              <a:rPr lang="pt-PT" dirty="0"/>
              <a:t> de estudo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681D5C1-EC89-4939-A45B-2F78A6D6F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Violência</a:t>
            </a:r>
          </a:p>
          <a:p>
            <a:r>
              <a:rPr lang="pt-PT" dirty="0"/>
              <a:t>Sexualidade</a:t>
            </a:r>
          </a:p>
          <a:p>
            <a:r>
              <a:rPr lang="pt-PT" dirty="0"/>
              <a:t>Estatuto </a:t>
            </a:r>
          </a:p>
          <a:p>
            <a:r>
              <a:rPr lang="pt-PT" dirty="0"/>
              <a:t>Lei ou norma</a:t>
            </a:r>
          </a:p>
          <a:p>
            <a:r>
              <a:rPr lang="pt-PT" dirty="0"/>
              <a:t>Pobreza</a:t>
            </a:r>
          </a:p>
          <a:p>
            <a:r>
              <a:rPr lang="pt-PT" dirty="0"/>
              <a:t>Divisão de trabalho</a:t>
            </a:r>
          </a:p>
          <a:p>
            <a:r>
              <a:rPr lang="pt-PT" dirty="0"/>
              <a:t>Estados de espírito</a:t>
            </a:r>
          </a:p>
        </p:txBody>
      </p:sp>
    </p:spTree>
    <p:extLst>
      <p:ext uri="{BB962C8B-B14F-4D97-AF65-F5344CB8AC3E}">
        <p14:creationId xmlns:p14="http://schemas.microsoft.com/office/powerpoint/2010/main" val="1375703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Dimensões sociais</a:t>
            </a:r>
          </a:p>
        </p:txBody>
      </p:sp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</p:nvPr>
        </p:nvGraphicFramePr>
        <p:xfrm>
          <a:off x="285720" y="2071678"/>
          <a:ext cx="8329642" cy="1185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4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Política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Cultura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Economia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Sociedade (moderna)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357290" y="1571612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PT" dirty="0">
                <a:solidFill>
                  <a:srgbClr val="000000"/>
                </a:solidFill>
              </a:rPr>
              <a:t>Estrutural funcionalismo, comunicação social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214414" y="3786190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PT" dirty="0">
                <a:solidFill>
                  <a:srgbClr val="000000"/>
                </a:solidFill>
              </a:rPr>
              <a:t>Crítica de </a:t>
            </a:r>
            <a:r>
              <a:rPr lang="pt-PT" dirty="0" err="1">
                <a:solidFill>
                  <a:srgbClr val="000000"/>
                </a:solidFill>
              </a:rPr>
              <a:t>Giddens</a:t>
            </a:r>
            <a:r>
              <a:rPr lang="pt-PT" dirty="0">
                <a:solidFill>
                  <a:srgbClr val="000000"/>
                </a:solidFill>
              </a:rPr>
              <a:t>, relações internacionais</a:t>
            </a:r>
          </a:p>
        </p:txBody>
      </p:sp>
      <p:graphicFrame>
        <p:nvGraphicFramePr>
          <p:cNvPr id="9" name="Marcador de Posição de Conteúdo 5"/>
          <p:cNvGraphicFramePr>
            <a:graphicFrameLocks/>
          </p:cNvGraphicFramePr>
          <p:nvPr/>
        </p:nvGraphicFramePr>
        <p:xfrm>
          <a:off x="500034" y="4357694"/>
          <a:ext cx="8329642" cy="1185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4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Capitalismo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Industrialismo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Guerra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Controlo social (segurança)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9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Emoções associadas</a:t>
            </a:r>
          </a:p>
        </p:txBody>
      </p:sp>
      <p:graphicFrame>
        <p:nvGraphicFramePr>
          <p:cNvPr id="4" name="Marcador de Posição de Conteúdo 5"/>
          <p:cNvGraphicFramePr>
            <a:graphicFrameLocks noGrp="1"/>
          </p:cNvGraphicFramePr>
          <p:nvPr>
            <p:ph idx="1"/>
          </p:nvPr>
        </p:nvGraphicFramePr>
        <p:xfrm>
          <a:off x="285720" y="2071678"/>
          <a:ext cx="4071966" cy="1233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5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Política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Cultura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Economia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Sociedade </a:t>
                      </a:r>
                    </a:p>
                    <a:p>
                      <a:pPr algn="ctr"/>
                      <a:r>
                        <a:rPr lang="pt-PT" dirty="0"/>
                        <a:t>(moderna)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786314" y="2357430"/>
            <a:ext cx="37147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PT" b="1" i="1" dirty="0">
                <a:solidFill>
                  <a:srgbClr val="000000"/>
                </a:solidFill>
              </a:rPr>
              <a:t>Vergonha</a:t>
            </a:r>
            <a:r>
              <a:rPr lang="pt-PT" dirty="0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 dirty="0">
                <a:solidFill>
                  <a:srgbClr val="000000"/>
                </a:solidFill>
              </a:rPr>
              <a:t>(risco de quebra de vínculo social)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 sz="1400" dirty="0">
                <a:solidFill>
                  <a:srgbClr val="000000"/>
                </a:solidFill>
              </a:rPr>
              <a:t>Thomas Scheff</a:t>
            </a:r>
          </a:p>
        </p:txBody>
      </p:sp>
      <p:graphicFrame>
        <p:nvGraphicFramePr>
          <p:cNvPr id="6" name="Marcador de Posição de Conteúdo 5"/>
          <p:cNvGraphicFramePr>
            <a:graphicFrameLocks/>
          </p:cNvGraphicFramePr>
          <p:nvPr/>
        </p:nvGraphicFramePr>
        <p:xfrm>
          <a:off x="285720" y="4357694"/>
          <a:ext cx="4143404" cy="1233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1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Capitalismo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Industrialismo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Guerra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Controlo social (segurança)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714876" y="4643446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PT" b="1" i="1" dirty="0">
                <a:solidFill>
                  <a:srgbClr val="000000"/>
                </a:solidFill>
              </a:rPr>
              <a:t>Medo</a:t>
            </a:r>
            <a:endParaRPr lang="pt-PT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PT" dirty="0">
                <a:solidFill>
                  <a:srgbClr val="000000"/>
                </a:solidFill>
              </a:rPr>
              <a:t>(risco para a sobrevivência)</a:t>
            </a:r>
          </a:p>
        </p:txBody>
      </p:sp>
    </p:spTree>
    <p:extLst>
      <p:ext uri="{BB962C8B-B14F-4D97-AF65-F5344CB8AC3E}">
        <p14:creationId xmlns:p14="http://schemas.microsoft.com/office/powerpoint/2010/main" val="3617886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Modos de comportamento: civilizado e radical</a:t>
            </a:r>
          </a:p>
        </p:txBody>
      </p:sp>
      <p:graphicFrame>
        <p:nvGraphicFramePr>
          <p:cNvPr id="4" name="Marcador de Posição de Conteúdo 5"/>
          <p:cNvGraphicFramePr>
            <a:graphicFrameLocks noGrp="1"/>
          </p:cNvGraphicFramePr>
          <p:nvPr>
            <p:ph idx="1"/>
          </p:nvPr>
        </p:nvGraphicFramePr>
        <p:xfrm>
          <a:off x="285720" y="2071678"/>
          <a:ext cx="4071966" cy="1233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5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Política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Cultura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Economia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Sociedade (moderna)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786314" y="2357430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PT" b="1" i="1" dirty="0">
                <a:solidFill>
                  <a:srgbClr val="000000"/>
                </a:solidFill>
              </a:rPr>
              <a:t>Vergonha</a:t>
            </a:r>
            <a:r>
              <a:rPr lang="pt-PT" dirty="0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 dirty="0">
                <a:solidFill>
                  <a:srgbClr val="000000"/>
                </a:solidFill>
              </a:rPr>
              <a:t>(risco de quebra de vínculo social)</a:t>
            </a:r>
          </a:p>
        </p:txBody>
      </p:sp>
      <p:graphicFrame>
        <p:nvGraphicFramePr>
          <p:cNvPr id="6" name="Marcador de Posição de Conteúdo 5"/>
          <p:cNvGraphicFramePr>
            <a:graphicFrameLocks/>
          </p:cNvGraphicFramePr>
          <p:nvPr/>
        </p:nvGraphicFramePr>
        <p:xfrm>
          <a:off x="285720" y="4357694"/>
          <a:ext cx="4143404" cy="1233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1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Capitalismo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Industrialismo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Guerra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Controlo social (segurança)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714876" y="4643446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PT" b="1" i="1" dirty="0">
                <a:solidFill>
                  <a:srgbClr val="000000"/>
                </a:solidFill>
              </a:rPr>
              <a:t>Medo</a:t>
            </a:r>
            <a:endParaRPr lang="pt-PT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PT" dirty="0">
                <a:solidFill>
                  <a:srgbClr val="000000"/>
                </a:solidFill>
              </a:rPr>
              <a:t>(risco para a sobrevivência)</a:t>
            </a:r>
          </a:p>
        </p:txBody>
      </p:sp>
      <p:sp>
        <p:nvSpPr>
          <p:cNvPr id="8" name="CaixaDeTexto 7"/>
          <p:cNvSpPr txBox="1"/>
          <p:nvPr/>
        </p:nvSpPr>
        <p:spPr>
          <a:xfrm rot="18195105">
            <a:off x="2385972" y="2085740"/>
            <a:ext cx="37147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PT" sz="4000" b="1" dirty="0">
                <a:solidFill>
                  <a:srgbClr val="FF0000"/>
                </a:solidFill>
              </a:rPr>
              <a:t>Comunicação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PT" sz="4000" b="1" dirty="0">
                <a:solidFill>
                  <a:srgbClr val="FF0000"/>
                </a:solidFill>
              </a:rPr>
              <a:t>conflitual </a:t>
            </a:r>
            <a:r>
              <a:rPr lang="pt-PT" sz="4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" name="CaixaDeTexto 8"/>
          <p:cNvSpPr txBox="1"/>
          <p:nvPr/>
        </p:nvSpPr>
        <p:spPr>
          <a:xfrm rot="18243915">
            <a:off x="3626129" y="3982968"/>
            <a:ext cx="28013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PT" sz="4000" b="1" dirty="0" err="1">
                <a:solidFill>
                  <a:srgbClr val="FF0000"/>
                </a:solidFill>
              </a:rPr>
              <a:t>Acção</a:t>
            </a:r>
            <a:r>
              <a:rPr lang="pt-PT" sz="4000" b="1" dirty="0">
                <a:solidFill>
                  <a:srgbClr val="FF0000"/>
                </a:solidFill>
              </a:rPr>
              <a:t> de luta </a:t>
            </a:r>
            <a:endParaRPr lang="pt-PT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801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Teoria de </a:t>
            </a:r>
            <a:r>
              <a:rPr lang="pt-PT" dirty="0" err="1"/>
              <a:t>Loïc</a:t>
            </a:r>
            <a:r>
              <a:rPr lang="pt-PT" dirty="0"/>
              <a:t> </a:t>
            </a:r>
            <a:r>
              <a:rPr lang="pt-PT" dirty="0" err="1"/>
              <a:t>Wacquant</a:t>
            </a:r>
            <a:endParaRPr lang="pt-PT" dirty="0"/>
          </a:p>
        </p:txBody>
      </p:sp>
      <p:sp>
        <p:nvSpPr>
          <p:cNvPr id="4" name="Triângulo isósceles 3"/>
          <p:cNvSpPr/>
          <p:nvPr/>
        </p:nvSpPr>
        <p:spPr>
          <a:xfrm>
            <a:off x="2589707" y="1874942"/>
            <a:ext cx="4032448" cy="27338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>
                <a:solidFill>
                  <a:schemeClr val="tx1"/>
                </a:solidFill>
              </a:rPr>
              <a:t>Prisão</a:t>
            </a:r>
          </a:p>
          <a:p>
            <a:pPr algn="ctr"/>
            <a:endParaRPr lang="pt-PT" dirty="0">
              <a:solidFill>
                <a:schemeClr val="tx1"/>
              </a:solidFill>
            </a:endParaRPr>
          </a:p>
          <a:p>
            <a:pPr algn="ctr"/>
            <a:r>
              <a:rPr lang="pt-PT" dirty="0">
                <a:solidFill>
                  <a:schemeClr val="tx1"/>
                </a:solidFill>
              </a:rPr>
              <a:t>CIDADE</a:t>
            </a:r>
          </a:p>
          <a:p>
            <a:pPr algn="ctr"/>
            <a:endParaRPr lang="pt-PT" dirty="0">
              <a:solidFill>
                <a:schemeClr val="tx1"/>
              </a:solidFill>
            </a:endParaRPr>
          </a:p>
          <a:p>
            <a:pPr algn="ctr"/>
            <a:r>
              <a:rPr lang="pt-PT" dirty="0" err="1">
                <a:solidFill>
                  <a:schemeClr val="tx1"/>
                </a:solidFill>
              </a:rPr>
              <a:t>Hiper-gueto</a:t>
            </a:r>
            <a:endParaRPr lang="pt-PT" dirty="0">
              <a:solidFill>
                <a:schemeClr val="tx1"/>
              </a:solidFill>
            </a:endParaRPr>
          </a:p>
          <a:p>
            <a:pPr algn="ctr"/>
            <a:r>
              <a:rPr lang="pt-PT" dirty="0">
                <a:solidFill>
                  <a:schemeClr val="tx1"/>
                </a:solidFill>
              </a:rPr>
              <a:t>Anti gueto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129988" y="2956302"/>
            <a:ext cx="164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/>
              <a:t>Punir a pobreza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952639" y="2956302"/>
            <a:ext cx="1475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/>
              <a:t>Simbiose letal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678165" y="1332787"/>
            <a:ext cx="165942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/>
              <a:t>Neo-liberalismo</a:t>
            </a:r>
            <a:endParaRPr lang="pt-PT" dirty="0"/>
          </a:p>
          <a:p>
            <a:pPr algn="ctr"/>
            <a:r>
              <a:rPr lang="pt-PT" sz="2800" dirty="0"/>
              <a:t>ESTADO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861340" y="5229200"/>
            <a:ext cx="144629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800" dirty="0"/>
              <a:t>(CORPO)</a:t>
            </a:r>
            <a:endParaRPr lang="pt-PT" dirty="0"/>
          </a:p>
          <a:p>
            <a:pPr algn="ctr"/>
            <a:r>
              <a:rPr lang="pt-PT" dirty="0"/>
              <a:t>Corpo e alma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827470" y="4871440"/>
            <a:ext cx="1710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/>
              <a:t>Exclusão urbana</a:t>
            </a:r>
          </a:p>
        </p:txBody>
      </p:sp>
      <p:sp>
        <p:nvSpPr>
          <p:cNvPr id="10" name="Retângulo 9"/>
          <p:cNvSpPr/>
          <p:nvPr/>
        </p:nvSpPr>
        <p:spPr>
          <a:xfrm>
            <a:off x="6615259" y="4402094"/>
            <a:ext cx="1311962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PT" sz="2800" dirty="0"/>
              <a:t>RAÇA</a:t>
            </a:r>
          </a:p>
          <a:p>
            <a:r>
              <a:rPr lang="pt-PT" dirty="0"/>
              <a:t>(etnicidade)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129988" y="4428981"/>
            <a:ext cx="1253613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dirty="0"/>
              <a:t>CLASSE</a:t>
            </a:r>
          </a:p>
          <a:p>
            <a:pPr algn="ctr"/>
            <a:r>
              <a:rPr lang="pt-PT" dirty="0"/>
              <a:t>(mercado)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323528" y="5877272"/>
            <a:ext cx="39388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100" dirty="0" err="1"/>
              <a:t>Marginality</a:t>
            </a:r>
            <a:r>
              <a:rPr lang="pt-PT" sz="1100" dirty="0"/>
              <a:t>, </a:t>
            </a:r>
            <a:r>
              <a:rPr lang="pt-PT" sz="1100" dirty="0" err="1"/>
              <a:t>ethnicity</a:t>
            </a:r>
            <a:r>
              <a:rPr lang="pt-PT" sz="1100" dirty="0"/>
              <a:t> </a:t>
            </a:r>
            <a:r>
              <a:rPr lang="pt-PT" sz="1100" dirty="0" err="1"/>
              <a:t>and</a:t>
            </a:r>
            <a:r>
              <a:rPr lang="pt-PT" sz="1100" dirty="0"/>
              <a:t> </a:t>
            </a:r>
            <a:r>
              <a:rPr lang="pt-PT" sz="1100" dirty="0" err="1"/>
              <a:t>penality</a:t>
            </a:r>
            <a:r>
              <a:rPr lang="pt-PT" sz="1100" dirty="0"/>
              <a:t> in </a:t>
            </a:r>
            <a:r>
              <a:rPr lang="pt-PT" sz="1100" dirty="0" err="1"/>
              <a:t>the</a:t>
            </a:r>
            <a:r>
              <a:rPr lang="pt-PT" sz="1100" dirty="0"/>
              <a:t> neoliberal </a:t>
            </a:r>
            <a:r>
              <a:rPr lang="pt-PT" sz="1100" dirty="0" err="1"/>
              <a:t>city</a:t>
            </a:r>
            <a:r>
              <a:rPr lang="pt-PT" sz="1100" dirty="0"/>
              <a:t>, 2014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552121" y="1863804"/>
            <a:ext cx="1581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i="1" dirty="0"/>
              <a:t>Mão esquerda</a:t>
            </a:r>
          </a:p>
          <a:p>
            <a:r>
              <a:rPr lang="pt-PT" dirty="0"/>
              <a:t>Regime laboral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5163293" y="1783423"/>
            <a:ext cx="1740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b="1" i="1" dirty="0"/>
              <a:t>Mão direita</a:t>
            </a:r>
          </a:p>
          <a:p>
            <a:pPr algn="ctr"/>
            <a:r>
              <a:rPr lang="pt-PT" dirty="0"/>
              <a:t>Regime prisional</a:t>
            </a:r>
          </a:p>
        </p:txBody>
      </p:sp>
    </p:spTree>
    <p:extLst>
      <p:ext uri="{BB962C8B-B14F-4D97-AF65-F5344CB8AC3E}">
        <p14:creationId xmlns:p14="http://schemas.microsoft.com/office/powerpoint/2010/main" val="3378352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Princípio real de organização social </a:t>
            </a:r>
          </a:p>
        </p:txBody>
      </p:sp>
      <p:sp>
        <p:nvSpPr>
          <p:cNvPr id="4" name="Triângulo isósceles 3"/>
          <p:cNvSpPr/>
          <p:nvPr/>
        </p:nvSpPr>
        <p:spPr>
          <a:xfrm>
            <a:off x="3203848" y="1700808"/>
            <a:ext cx="2736304" cy="18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Triângulo isósceles 5"/>
          <p:cNvSpPr/>
          <p:nvPr/>
        </p:nvSpPr>
        <p:spPr>
          <a:xfrm rot="10800000">
            <a:off x="3203848" y="3784178"/>
            <a:ext cx="2736304" cy="18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755576" y="3140968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/>
              <a:t>Misóginia</a:t>
            </a:r>
            <a:r>
              <a:rPr lang="pt-PT" dirty="0"/>
              <a:t> / </a:t>
            </a:r>
            <a:r>
              <a:rPr lang="pt-PT" dirty="0" err="1"/>
              <a:t>afectiva</a:t>
            </a: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5950153" y="3131676"/>
            <a:ext cx="2659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Dissimulação / cognitiva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639692" y="1417638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Elitismo / desejo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661789" y="5584379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Elitismo / sacrificial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755576" y="3784178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/>
              <a:t>Misóginia</a:t>
            </a:r>
            <a:r>
              <a:rPr lang="pt-PT" dirty="0"/>
              <a:t> / doméstica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985201" y="3784178"/>
            <a:ext cx="2929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Dissimulação / humilhação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77DCE5D-10AC-4395-A083-CF597B85493B}"/>
              </a:ext>
            </a:extLst>
          </p:cNvPr>
          <p:cNvSpPr txBox="1"/>
          <p:nvPr/>
        </p:nvSpPr>
        <p:spPr>
          <a:xfrm>
            <a:off x="6588224" y="2060848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PODER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D3D082C3-10BE-484D-B63F-E97B6B2817D9}"/>
              </a:ext>
            </a:extLst>
          </p:cNvPr>
          <p:cNvSpPr txBox="1"/>
          <p:nvPr/>
        </p:nvSpPr>
        <p:spPr>
          <a:xfrm>
            <a:off x="6383039" y="4860809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VIOLÊNCIA</a:t>
            </a:r>
          </a:p>
        </p:txBody>
      </p:sp>
    </p:spTree>
    <p:extLst>
      <p:ext uri="{BB962C8B-B14F-4D97-AF65-F5344CB8AC3E}">
        <p14:creationId xmlns:p14="http://schemas.microsoft.com/office/powerpoint/2010/main" val="231417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E5EAD2-DA17-488E-97B5-FC53A74E8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Análise dos </a:t>
            </a:r>
            <a:r>
              <a:rPr lang="pt-PT" dirty="0" err="1"/>
              <a:t>objectos</a:t>
            </a:r>
            <a:endParaRPr lang="pt-PT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08CB7FE9-9BAF-46E7-8024-314533C2E8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649420"/>
              </p:ext>
            </p:extLst>
          </p:nvPr>
        </p:nvGraphicFramePr>
        <p:xfrm>
          <a:off x="1319808" y="1400371"/>
          <a:ext cx="6504384" cy="4009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8128">
                  <a:extLst>
                    <a:ext uri="{9D8B030D-6E8A-4147-A177-3AD203B41FA5}">
                      <a16:colId xmlns:a16="http://schemas.microsoft.com/office/drawing/2014/main" val="739850051"/>
                    </a:ext>
                  </a:extLst>
                </a:gridCol>
                <a:gridCol w="2168128">
                  <a:extLst>
                    <a:ext uri="{9D8B030D-6E8A-4147-A177-3AD203B41FA5}">
                      <a16:colId xmlns:a16="http://schemas.microsoft.com/office/drawing/2014/main" val="922616930"/>
                    </a:ext>
                  </a:extLst>
                </a:gridCol>
                <a:gridCol w="2168128">
                  <a:extLst>
                    <a:ext uri="{9D8B030D-6E8A-4147-A177-3AD203B41FA5}">
                      <a16:colId xmlns:a16="http://schemas.microsoft.com/office/drawing/2014/main" val="3970573600"/>
                    </a:ext>
                  </a:extLst>
                </a:gridCol>
              </a:tblGrid>
              <a:tr h="362789">
                <a:tc>
                  <a:txBody>
                    <a:bodyPr/>
                    <a:lstStyle/>
                    <a:p>
                      <a:r>
                        <a:rPr lang="pt-PT" dirty="0" err="1">
                          <a:solidFill>
                            <a:srgbClr val="FF0000"/>
                          </a:solidFill>
                        </a:rPr>
                        <a:t>Objecto</a:t>
                      </a:r>
                      <a:endParaRPr lang="pt-P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>
                          <a:solidFill>
                            <a:srgbClr val="FF0000"/>
                          </a:solidFill>
                        </a:rPr>
                        <a:t>Real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>
                          <a:solidFill>
                            <a:srgbClr val="FF0000"/>
                          </a:solidFill>
                        </a:rPr>
                        <a:t>Virtual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786545"/>
                  </a:ext>
                </a:extLst>
              </a:tr>
              <a:tr h="626185">
                <a:tc>
                  <a:txBody>
                    <a:bodyPr/>
                    <a:lstStyle/>
                    <a:p>
                      <a:r>
                        <a:rPr lang="pt-PT" dirty="0"/>
                        <a:t>Violência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Física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Psicológica – simbólica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01277"/>
                  </a:ext>
                </a:extLst>
              </a:tr>
              <a:tr h="362789">
                <a:tc>
                  <a:txBody>
                    <a:bodyPr/>
                    <a:lstStyle/>
                    <a:p>
                      <a:r>
                        <a:rPr lang="pt-PT" dirty="0"/>
                        <a:t>Sexualidade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Comportamentos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Orientações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203289"/>
                  </a:ext>
                </a:extLst>
              </a:tr>
              <a:tr h="626185">
                <a:tc>
                  <a:txBody>
                    <a:bodyPr/>
                    <a:lstStyle/>
                    <a:p>
                      <a:r>
                        <a:rPr lang="pt-PT" dirty="0"/>
                        <a:t>Estatuto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Pessoal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Familiar ou de grupo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542259"/>
                  </a:ext>
                </a:extLst>
              </a:tr>
              <a:tr h="362789">
                <a:tc>
                  <a:txBody>
                    <a:bodyPr/>
                    <a:lstStyle/>
                    <a:p>
                      <a:r>
                        <a:rPr lang="pt-PT" dirty="0"/>
                        <a:t>Lei ou norma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Escrita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Na prática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4246673"/>
                  </a:ext>
                </a:extLst>
              </a:tr>
              <a:tr h="362789">
                <a:tc>
                  <a:txBody>
                    <a:bodyPr/>
                    <a:lstStyle/>
                    <a:p>
                      <a:r>
                        <a:rPr lang="pt-PT" dirty="0"/>
                        <a:t>Pobreza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Manifesta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Envergonhada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218642"/>
                  </a:ext>
                </a:extLst>
              </a:tr>
              <a:tr h="626185">
                <a:tc>
                  <a:txBody>
                    <a:bodyPr/>
                    <a:lstStyle/>
                    <a:p>
                      <a:r>
                        <a:rPr lang="pt-PT" dirty="0"/>
                        <a:t>Divisão de trabalho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Organigrama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Organização informal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83088"/>
                  </a:ext>
                </a:extLst>
              </a:tr>
              <a:tr h="626185">
                <a:tc>
                  <a:txBody>
                    <a:bodyPr/>
                    <a:lstStyle/>
                    <a:p>
                      <a:r>
                        <a:rPr lang="pt-PT" dirty="0"/>
                        <a:t>Estados de espírito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Aparente-pessoal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Íntimo-social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367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8869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E5EAD2-DA17-488E-97B5-FC53A74E8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Análise dos </a:t>
            </a:r>
            <a:r>
              <a:rPr lang="pt-PT" dirty="0" err="1"/>
              <a:t>objectos</a:t>
            </a:r>
            <a:endParaRPr lang="pt-PT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FEF303B5-14C3-4227-BBE3-50903F57A8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198490"/>
              </p:ext>
            </p:extLst>
          </p:nvPr>
        </p:nvGraphicFramePr>
        <p:xfrm>
          <a:off x="990600" y="1417638"/>
          <a:ext cx="7162800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832">
                  <a:extLst>
                    <a:ext uri="{9D8B030D-6E8A-4147-A177-3AD203B41FA5}">
                      <a16:colId xmlns:a16="http://schemas.microsoft.com/office/drawing/2014/main" val="255506328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74137685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1135903379"/>
                    </a:ext>
                  </a:extLst>
                </a:gridCol>
                <a:gridCol w="2242592">
                  <a:extLst>
                    <a:ext uri="{9D8B030D-6E8A-4147-A177-3AD203B41FA5}">
                      <a16:colId xmlns:a16="http://schemas.microsoft.com/office/drawing/2014/main" val="35829204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PT" dirty="0" err="1">
                          <a:solidFill>
                            <a:srgbClr val="FF0000"/>
                          </a:solidFill>
                        </a:rPr>
                        <a:t>Objecto</a:t>
                      </a:r>
                      <a:endParaRPr lang="pt-P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>
                          <a:solidFill>
                            <a:srgbClr val="FF0000"/>
                          </a:solidFill>
                        </a:rPr>
                        <a:t>Funcional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>
                          <a:solidFill>
                            <a:srgbClr val="FF0000"/>
                          </a:solidFill>
                        </a:rPr>
                        <a:t>Conflitual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>
                          <a:solidFill>
                            <a:srgbClr val="FF0000"/>
                          </a:solidFill>
                        </a:rPr>
                        <a:t>Organizacional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675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/>
                        <a:t>Violência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/>
                        <a:t>Anómica</a:t>
                      </a:r>
                      <a:r>
                        <a:rPr lang="pt-PT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Identitária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Estrutural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8589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/>
                        <a:t>Sexualidade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Reprodutiva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Luta de géneros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Identidades de género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594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/>
                        <a:t>Estatuto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Hierárquico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Luta de 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Hierarquização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7766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/>
                        <a:t>Lei ou norma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Orientação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Resolução de conflitos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Organização virtual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074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/>
                        <a:t>Pobreza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Opções pessoais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Escassez de recursos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Contraponto da elitização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610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/>
                        <a:t>Divisão de trabalho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Sinergias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Acumulação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Evolução das relações sociais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3136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/>
                        <a:t>Estados de espírito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Harmónicos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Contraditórios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Submissão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475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60194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354</Words>
  <Application>Microsoft Office PowerPoint</Application>
  <PresentationFormat>Apresentação no Ecrã (4:3)</PresentationFormat>
  <Paragraphs>166</Paragraphs>
  <Slides>11</Slides>
  <Notes>4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3</vt:i4>
      </vt:variant>
      <vt:variant>
        <vt:lpstr>Títulos dos diapositivos</vt:lpstr>
      </vt:variant>
      <vt:variant>
        <vt:i4>11</vt:i4>
      </vt:variant>
    </vt:vector>
  </HeadingPairs>
  <TitlesOfParts>
    <vt:vector size="16" baseType="lpstr">
      <vt:lpstr>Arial</vt:lpstr>
      <vt:lpstr>Calibri</vt:lpstr>
      <vt:lpstr>Tema do Office</vt:lpstr>
      <vt:lpstr>Modelo de apresentação predefinido</vt:lpstr>
      <vt:lpstr>1_Modelo de apresentação predefinido</vt:lpstr>
      <vt:lpstr>Objectos de estudo à luz de métodos e técnicas</vt:lpstr>
      <vt:lpstr>Objectos de estudo</vt:lpstr>
      <vt:lpstr>Dimensões sociais</vt:lpstr>
      <vt:lpstr>Emoções associadas</vt:lpstr>
      <vt:lpstr>Modos de comportamento: civilizado e radical</vt:lpstr>
      <vt:lpstr>Teoria de Loïc Wacquant</vt:lpstr>
      <vt:lpstr>Princípio real de organização social </vt:lpstr>
      <vt:lpstr>Análise dos objectos</vt:lpstr>
      <vt:lpstr>Análise dos objectos</vt:lpstr>
      <vt:lpstr>Dimensões de análise</vt:lpstr>
      <vt:lpstr>Fim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Dinâmicas sociais e dimensões e identidades modernas</dc:title>
  <dc:creator>Acer</dc:creator>
  <cp:lastModifiedBy>antonio pedro dores</cp:lastModifiedBy>
  <cp:revision>67</cp:revision>
  <dcterms:created xsi:type="dcterms:W3CDTF">2014-06-22T20:50:03Z</dcterms:created>
  <dcterms:modified xsi:type="dcterms:W3CDTF">2018-06-29T13:07:45Z</dcterms:modified>
</cp:coreProperties>
</file>